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2404050" cy="43205400"/>
  <p:notesSz cx="6858000" cy="9144000"/>
  <p:defaultTextStyle>
    <a:defPPr>
      <a:defRPr lang="pt-BR"/>
    </a:defPPr>
    <a:lvl1pPr algn="l" defTabSz="4114800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057400" indent="-1600200" algn="l" defTabSz="4114800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4114800" indent="-3200400" algn="l" defTabSz="4114800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6172200" indent="-4800600" algn="l" defTabSz="4114800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8229600" indent="-6400800" algn="l" defTabSz="4114800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8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C29"/>
    <a:srgbClr val="DFBA04"/>
    <a:srgbClr val="EEC706"/>
    <a:srgbClr val="D1911D"/>
    <a:srgbClr val="FFFF99"/>
    <a:srgbClr val="002060"/>
    <a:srgbClr val="BC9E32"/>
    <a:srgbClr val="000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3757C1-B687-9DEF-0342-30D994158F67}" v="66" dt="2024-10-01T18:25:39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>
        <p:scale>
          <a:sx n="25" d="100"/>
          <a:sy n="25" d="100"/>
        </p:scale>
        <p:origin x="2274" y="126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2CEEC84-1A8B-1FF5-7159-57F3A3BFC9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5134D4B-EF0E-E350-4341-4FF337AF8D6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BDF8F14-A7D9-4AE7-88E5-F7F1CA8B8639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7C07A3C5-6418-B150-8E40-231A69B360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AFA64BED-1090-7BB2-AE77-B42C6C04B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CB40EE5-3F47-1885-CC9C-4D2DED47612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ADB31B6-589F-8B0C-5719-B3578AE1D4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7B55E0A-C220-45DA-99EF-600F20D888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91CA0166-7B4E-7E17-13CF-947C3ADFB9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id="{7C328F68-8E9C-85C8-664A-4971008F73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36D2DFF1-A5C6-3401-9B17-7E4FC60AAB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14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14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14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14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E46827-1D6E-4198-ABBA-580733026732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2"/>
            <a:ext cx="27543443" cy="926115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6B2599-DB83-40B8-18C4-C099D74F7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60F4D-4EEA-4353-A2A4-1BC679EDF790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919997-1271-BB7D-E5FD-3A7A63A88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7D1477-6679-A05D-EEBF-BA1304C3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3FE9D-4AA5-4908-8B52-81249A5D0E6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7296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EA29AE-5B0F-BBD3-3965-4979E6DEA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2A62-E313-4FF3-8C7A-2BF86401C926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FABC06-CBD0-76DC-6BC5-306E1D55A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B3C32D-6162-D395-28FC-C5B16C72D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F6078-85E2-4AC1-AE1B-63CB08B8BDB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100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2503438" y="9081136"/>
            <a:ext cx="28707962" cy="19354419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379548" y="9081136"/>
            <a:ext cx="85583823" cy="19354419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2025A4-07D9-2783-1931-0CFB549EB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11C58-8B69-4570-AE94-8C70016BF0FA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08F72B-3E0D-5F4F-E5EE-4C9A45522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BFDABD-3ABB-CBBF-67D5-1A064601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E1B5B-2BDE-4414-8D3D-C330E10E946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878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DF6427-E759-924D-0131-397424B5F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8CD72-098B-47EA-AAD8-9945445F138D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5D4413-8C7C-C656-8223-55723AF5A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E021F5-2B9D-9E75-CBC9-9EBC0BC2D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66326-7A34-4B72-AF4B-F4A940465BF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6040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7" y="27763474"/>
            <a:ext cx="27543443" cy="8581073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7" y="18312295"/>
            <a:ext cx="27543443" cy="945117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0ADDA8-0BE7-1DB8-5E34-B047437E9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F40F2-C947-4148-9684-494E7F88BD95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32E8B0-A8EF-32C7-A9BF-2A0785E0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E5E66C-0E8E-0B31-0F0B-64F07AC10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DB856-3341-4036-B107-06B0F649AD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3213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379549" y="52926616"/>
            <a:ext cx="57145892" cy="149698710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4065509" y="52926616"/>
            <a:ext cx="57145892" cy="149698710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3CA3C154-D706-4C9F-6679-BAD81C35E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576F-7199-4218-891D-A35284D15383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E3286F36-E79F-08BF-C0C6-F467B6C65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E1ED619F-DC57-CBA1-8A16-DCC6259A4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691E1-80C7-4CD6-933E-079202D02A6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646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20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10" y="9671212"/>
            <a:ext cx="14323040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10" y="13701713"/>
            <a:ext cx="14323040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F7D4C9AE-23B1-0D8A-00B8-60EB7AD1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D71BF-D3CD-4A16-8A98-31510775CEE9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E93E3441-E458-B63C-AA6F-0FE4B9D1D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25D3233A-6045-31DA-9FC1-195DA743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F397-8605-4329-A3AF-ECDF90C6B69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604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C7B5E290-420B-3B63-EA02-D7695F193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D66F9-D78A-4F66-A4A1-DE22A0CF4F45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15D5FFBE-5D33-E972-D100-5B209CCA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722D10F4-4050-F8C4-A113-BF4B8DF6D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D0262-68AE-496F-AD14-43CF679CC4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3028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5CE54A7C-BEEA-E777-0723-20335D1B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52794-3FE6-4DE3-9C69-4C4650E38051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DB090902-BD60-2D3F-AB15-396622109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F2BF89AF-5CE5-D4A8-20B2-62E877AEB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9259-8D9B-4427-BC13-E57C6E1B9C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7127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6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4"/>
            <a:ext cx="10660709" cy="29553697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6BAA73DD-DA59-9B7E-59DE-3CC5E1124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9AE77-4B7C-4D66-866D-B26471A0B4C9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182E02FC-5EFE-120C-FE8B-BF136A0AA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96C8D24F-351A-293A-387B-D62CAFC27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E47AE-3239-4F8D-9E0E-2734988E367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8145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1"/>
            <a:ext cx="19442430" cy="3570450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CA7E95AE-4CC5-CABE-F84A-407685B50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8CFA6-02D3-4F4C-93FA-C4A0C937DE42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E4BEF563-4311-D79B-7DF2-32C6A3F3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75EDE316-FDD3-E549-3491-6672DB9F6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B54A8-F133-4A84-B796-A72E179DA4B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9294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1FF81253-C39C-F753-3033-453F063BC12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1480" tIns="205740" rIns="411480" bIns="205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DFA9C5A7-BB8D-CE2C-6B50-707ED6E4B2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452750-D2B1-841E-59C2-DB809FA21A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40044688"/>
            <a:ext cx="7559675" cy="2301875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5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D4C1B2-28B3-4716-B970-1AF75D730AB1}" type="datetimeFigureOut">
              <a:rPr lang="pt-BR"/>
              <a:pPr>
                <a:defRPr/>
              </a:pPr>
              <a:t>01/10/2024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79ADD7-8042-7F4C-821C-8A8DBAB03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71225" y="40044688"/>
            <a:ext cx="10261600" cy="2301875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5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6FA2E6-F74E-B6B0-8266-D1BC8DBE1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23538" y="40044688"/>
            <a:ext cx="7559675" cy="2301875"/>
          </a:xfrm>
          <a:prstGeom prst="rect">
            <a:avLst/>
          </a:prstGeom>
        </p:spPr>
        <p:txBody>
          <a:bodyPr vert="horz" wrap="square" lIns="411480" tIns="205740" rIns="411480" bIns="20574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9E4AD2-775D-4F1E-A117-C31C6F485EB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0" eaLnBrk="0" fontAlgn="base" hangingPunct="0">
        <a:spcBef>
          <a:spcPct val="0"/>
        </a:spcBef>
        <a:spcAft>
          <a:spcPct val="0"/>
        </a:spcAft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2pPr>
      <a:lvl3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3pPr>
      <a:lvl4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4pPr>
      <a:lvl5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5pPr>
      <a:lvl6pPr marL="457200" algn="ctr" defTabSz="4114800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6pPr>
      <a:lvl7pPr marL="914400" algn="ctr" defTabSz="4114800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7pPr>
      <a:lvl8pPr marL="1371600" algn="ctr" defTabSz="4114800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8pPr>
      <a:lvl9pPr marL="1828800" algn="ctr" defTabSz="4114800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itchFamily="34" charset="0"/>
        </a:defRPr>
      </a:lvl9pPr>
    </p:titleStyle>
    <p:bodyStyle>
      <a:lvl1pPr marL="1543050" indent="-1543050" algn="l" defTabSz="4114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4114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25942248-35F4-90E7-46E7-C7C27A7B7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3" y="5051425"/>
            <a:ext cx="299402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pt-BR" altLang="pt-BR" sz="6000" b="1">
                <a:latin typeface="Arial" panose="020B0604020202020204" pitchFamily="34" charset="0"/>
              </a:rPr>
              <a:t>INSIRA AQUI O TÍTULO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pt-BR" altLang="pt-BR" sz="6000" b="1">
                <a:latin typeface="Arial" panose="020B0604020202020204" pitchFamily="34" charset="0"/>
              </a:rPr>
              <a:t>(Arial 60, negrito, centralizado)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9C045909-8AEC-DBF3-E9D1-400244B71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663" y="7593013"/>
            <a:ext cx="3019901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pt-BR" altLang="pt-BR" sz="4800" b="1">
                <a:solidFill>
                  <a:srgbClr val="0D0D0D"/>
                </a:solidFill>
                <a:latin typeface="Arial" panose="020B0604020202020204" pitchFamily="34" charset="0"/>
              </a:rPr>
              <a:t>Insira aqui o nome dos autores</a:t>
            </a:r>
            <a:r>
              <a:rPr lang="pt-BR" altLang="pt-BR" sz="4800" b="1" baseline="30000">
                <a:solidFill>
                  <a:srgbClr val="0D0D0D"/>
                </a:solidFill>
                <a:latin typeface="Arial" panose="020B0604020202020204" pitchFamily="34" charset="0"/>
              </a:rPr>
              <a:t>1*</a:t>
            </a:r>
            <a:r>
              <a:rPr lang="pt-BR" altLang="pt-BR" sz="4800" b="1">
                <a:solidFill>
                  <a:srgbClr val="0D0D0D"/>
                </a:solidFill>
                <a:latin typeface="Arial" panose="020B0604020202020204" pitchFamily="34" charset="0"/>
              </a:rPr>
              <a:t> (Arial 48, negrito, centralizado). Marcar com * o(a) autor(a) principal. Enumerar sobrescrito o endereço de cada autor(a).</a:t>
            </a:r>
            <a:endParaRPr lang="pt-BR" altLang="pt-BR" sz="4800" baseline="30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295868C0-5176-5A3B-803D-AEEBC636F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3" y="9145588"/>
            <a:ext cx="15020925" cy="236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1607" tIns="457056" rIns="731607" bIns="785565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3200" b="1" baseline="30000">
                <a:solidFill>
                  <a:srgbClr val="0D0D0D"/>
                </a:solidFill>
                <a:latin typeface="Arial" panose="020B0604020202020204" pitchFamily="34" charset="0"/>
              </a:rPr>
              <a:t>1 </a:t>
            </a:r>
            <a:r>
              <a:rPr lang="pt-BR" altLang="pt-BR" sz="3200">
                <a:latin typeface="Arial" panose="020B0604020202020204" pitchFamily="34" charset="0"/>
              </a:rPr>
              <a:t>Endereço do(a) autor(a). Informar e-mail do(a) autor(a) principal Arial 32..</a:t>
            </a:r>
            <a:endParaRPr lang="pt-BR" altLang="pt-BR" sz="4000" i="1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pt-BR" altLang="pt-BR" sz="4000" i="1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7" name="Rectangle 8">
            <a:extLst>
              <a:ext uri="{FF2B5EF4-FFF2-40B4-BE49-F238E27FC236}">
                <a16:creationId xmlns:a16="http://schemas.microsoft.com/office/drawing/2014/main" id="{F532012F-A841-71D3-0D53-A21420C81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663" y="10482263"/>
            <a:ext cx="15181262" cy="862012"/>
          </a:xfrm>
          <a:prstGeom prst="rect">
            <a:avLst/>
          </a:prstGeom>
          <a:solidFill>
            <a:srgbClr val="FECC2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3958" rIns="82524" anchor="ctr">
            <a:spAutoFit/>
          </a:bodyPr>
          <a:lstStyle>
            <a:lvl1pPr indent="128588"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pt-BR" altLang="pt-BR" sz="5000" b="1">
                <a:latin typeface="Arial" panose="020B0604020202020204" pitchFamily="34" charset="0"/>
                <a:cs typeface="Times New Roman" panose="02020603050405020304" pitchFamily="18" charset="0"/>
              </a:rPr>
              <a:t>Introdução</a:t>
            </a: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20">
            <a:extLst>
              <a:ext uri="{FF2B5EF4-FFF2-40B4-BE49-F238E27FC236}">
                <a16:creationId xmlns:a16="http://schemas.microsoft.com/office/drawing/2014/main" id="{04E79FC2-FF39-25CB-727A-F21791DCE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11942763"/>
            <a:ext cx="14581188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28588"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>
              <a:spcBef>
                <a:spcPct val="0"/>
              </a:spcBef>
              <a:buFontTx/>
              <a:buNone/>
            </a:pP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1424597D-3F3E-E0F0-7910-2DF7EA9FBBB1}"/>
              </a:ext>
            </a:extLst>
          </p:cNvPr>
          <p:cNvCxnSpPr>
            <a:cxnSpLocks/>
          </p:cNvCxnSpPr>
          <p:nvPr/>
        </p:nvCxnSpPr>
        <p:spPr>
          <a:xfrm>
            <a:off x="-19050" y="42052875"/>
            <a:ext cx="32485013" cy="0"/>
          </a:xfrm>
          <a:prstGeom prst="line">
            <a:avLst/>
          </a:prstGeom>
          <a:ln w="127000">
            <a:solidFill>
              <a:srgbClr val="FECC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0" name="Rectangle 8">
            <a:extLst>
              <a:ext uri="{FF2B5EF4-FFF2-40B4-BE49-F238E27FC236}">
                <a16:creationId xmlns:a16="http://schemas.microsoft.com/office/drawing/2014/main" id="{92C1A865-5F29-11D2-E9F8-2208F4378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4325" y="27547888"/>
            <a:ext cx="15224125" cy="860425"/>
          </a:xfrm>
          <a:prstGeom prst="rect">
            <a:avLst/>
          </a:prstGeom>
          <a:solidFill>
            <a:srgbClr val="FECC2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53958" rIns="82524" anchor="ctr">
            <a:spAutoFit/>
          </a:bodyPr>
          <a:lstStyle>
            <a:lvl1pPr indent="128588"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pt-BR" altLang="pt-BR" sz="5000" b="1">
                <a:latin typeface="Arial" panose="020B0604020202020204" pitchFamily="34" charset="0"/>
                <a:cs typeface="Times New Roman" panose="02020603050405020304" pitchFamily="18" charset="0"/>
              </a:rPr>
              <a:t>Agradecimentos</a:t>
            </a: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81" name="Rectangle 42">
            <a:extLst>
              <a:ext uri="{FF2B5EF4-FFF2-40B4-BE49-F238E27FC236}">
                <a16:creationId xmlns:a16="http://schemas.microsoft.com/office/drawing/2014/main" id="{F1A81EEF-7754-AE92-2412-4F07EF41E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69925"/>
            <a:ext cx="184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8100">
              <a:latin typeface="Arial" panose="020B0604020202020204" pitchFamily="34" charset="0"/>
            </a:endParaRPr>
          </a:p>
        </p:txBody>
      </p:sp>
      <p:sp>
        <p:nvSpPr>
          <p:cNvPr id="3082" name="Fluxograma: Processo Alternativo 2062">
            <a:extLst>
              <a:ext uri="{FF2B5EF4-FFF2-40B4-BE49-F238E27FC236}">
                <a16:creationId xmlns:a16="http://schemas.microsoft.com/office/drawing/2014/main" id="{AD1FFA21-7580-9938-69BF-6A55B239F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0713" y="18319750"/>
            <a:ext cx="6157912" cy="3905250"/>
          </a:xfrm>
          <a:prstGeom prst="flowChartAlternate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28588"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8686800" indent="-6400800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0" indent="-6400800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9601200" indent="-6400800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0058400" indent="-6400800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400"/>
            <a:endParaRPr lang="pt-BR" altLang="pt-BR" sz="5000">
              <a:cs typeface="Times New Roman" panose="02020603050405020304" pitchFamily="18" charset="0"/>
            </a:endParaRPr>
          </a:p>
        </p:txBody>
      </p:sp>
      <p:sp>
        <p:nvSpPr>
          <p:cNvPr id="66" name="Retângulo 65">
            <a:extLst>
              <a:ext uri="{FF2B5EF4-FFF2-40B4-BE49-F238E27FC236}">
                <a16:creationId xmlns:a16="http://schemas.microsoft.com/office/drawing/2014/main" id="{548C694A-625D-88BF-FF82-23BBF10E9E25}"/>
              </a:ext>
            </a:extLst>
          </p:cNvPr>
          <p:cNvSpPr/>
          <p:nvPr/>
        </p:nvSpPr>
        <p:spPr>
          <a:xfrm>
            <a:off x="220663" y="11634788"/>
            <a:ext cx="15189200" cy="5684837"/>
          </a:xfrm>
          <a:prstGeom prst="rect">
            <a:avLst/>
          </a:prstGeom>
          <a:noFill/>
          <a:ln w="57150">
            <a:solidFill>
              <a:schemeClr val="tx1"/>
            </a:solidFill>
            <a:prstDash val="sysDash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Retângulo 66">
            <a:extLst>
              <a:ext uri="{FF2B5EF4-FFF2-40B4-BE49-F238E27FC236}">
                <a16:creationId xmlns:a16="http://schemas.microsoft.com/office/drawing/2014/main" id="{06AED0C9-B7C8-E6DD-E674-6601D5002709}"/>
              </a:ext>
            </a:extLst>
          </p:cNvPr>
          <p:cNvSpPr/>
          <p:nvPr/>
        </p:nvSpPr>
        <p:spPr>
          <a:xfrm>
            <a:off x="307975" y="19770725"/>
            <a:ext cx="15136813" cy="4224338"/>
          </a:xfrm>
          <a:prstGeom prst="rect">
            <a:avLst/>
          </a:prstGeom>
          <a:noFill/>
          <a:ln w="57150">
            <a:solidFill>
              <a:schemeClr val="tx1"/>
            </a:solidFill>
            <a:prstDash val="sysDash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2" name="Retângulo 81">
            <a:extLst>
              <a:ext uri="{FF2B5EF4-FFF2-40B4-BE49-F238E27FC236}">
                <a16:creationId xmlns:a16="http://schemas.microsoft.com/office/drawing/2014/main" id="{EA8106E8-9247-449B-AABD-0C35B7178B53}"/>
              </a:ext>
            </a:extLst>
          </p:cNvPr>
          <p:cNvSpPr/>
          <p:nvPr/>
        </p:nvSpPr>
        <p:spPr>
          <a:xfrm flipV="1">
            <a:off x="16883063" y="10482263"/>
            <a:ext cx="15224125" cy="9166225"/>
          </a:xfrm>
          <a:prstGeom prst="rect">
            <a:avLst/>
          </a:prstGeom>
          <a:noFill/>
          <a:ln w="57150">
            <a:solidFill>
              <a:schemeClr val="tx1"/>
            </a:solidFill>
            <a:prstDash val="sysDash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" name="Pentagone 233">
            <a:extLst>
              <a:ext uri="{FF2B5EF4-FFF2-40B4-BE49-F238E27FC236}">
                <a16:creationId xmlns:a16="http://schemas.microsoft.com/office/drawing/2014/main" id="{92D4567B-8249-12BE-0481-A153D022B5D9}"/>
              </a:ext>
            </a:extLst>
          </p:cNvPr>
          <p:cNvSpPr/>
          <p:nvPr/>
        </p:nvSpPr>
        <p:spPr bwMode="auto">
          <a:xfrm>
            <a:off x="16876713" y="21139150"/>
            <a:ext cx="5597525" cy="804863"/>
          </a:xfrm>
          <a:prstGeom prst="homePlate">
            <a:avLst/>
          </a:prstGeom>
          <a:solidFill>
            <a:srgbClr val="FECC29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3087" name="CaixaDeTexto 101">
            <a:extLst>
              <a:ext uri="{FF2B5EF4-FFF2-40B4-BE49-F238E27FC236}">
                <a16:creationId xmlns:a16="http://schemas.microsoft.com/office/drawing/2014/main" id="{6083B187-BAB5-3D75-DDF5-79E5319C1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7288" y="15532100"/>
            <a:ext cx="2122487" cy="4302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altLang="pt-BR"/>
          </a:p>
        </p:txBody>
      </p:sp>
      <p:sp>
        <p:nvSpPr>
          <p:cNvPr id="3088" name="CaixaDeTexto 8">
            <a:extLst>
              <a:ext uri="{FF2B5EF4-FFF2-40B4-BE49-F238E27FC236}">
                <a16:creationId xmlns:a16="http://schemas.microsoft.com/office/drawing/2014/main" id="{BFF9A6C5-E7FC-98CF-4BE9-DB9AEB064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6425" y="26298525"/>
            <a:ext cx="879475" cy="2936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/>
          </a:p>
        </p:txBody>
      </p:sp>
      <p:sp>
        <p:nvSpPr>
          <p:cNvPr id="3089" name="CaixaDeTexto 105">
            <a:extLst>
              <a:ext uri="{FF2B5EF4-FFF2-40B4-BE49-F238E27FC236}">
                <a16:creationId xmlns:a16="http://schemas.microsoft.com/office/drawing/2014/main" id="{63146D02-55F2-6A80-CD53-0013C4EFA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5638" y="21850350"/>
            <a:ext cx="1189037" cy="1349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/>
          </a:p>
        </p:txBody>
      </p:sp>
      <p:sp>
        <p:nvSpPr>
          <p:cNvPr id="3090" name="Rectangle 8">
            <a:extLst>
              <a:ext uri="{FF2B5EF4-FFF2-40B4-BE49-F238E27FC236}">
                <a16:creationId xmlns:a16="http://schemas.microsoft.com/office/drawing/2014/main" id="{D7E836BA-651C-1AAC-914A-E4E33355A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18551525"/>
            <a:ext cx="15136812" cy="860425"/>
          </a:xfrm>
          <a:prstGeom prst="rect">
            <a:avLst/>
          </a:prstGeom>
          <a:solidFill>
            <a:srgbClr val="FECC2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3958" rIns="82524" anchor="ctr">
            <a:spAutoFit/>
          </a:bodyPr>
          <a:lstStyle>
            <a:lvl1pPr indent="128588"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pt-BR" altLang="pt-BR" sz="5000" b="1">
                <a:latin typeface="Arial" panose="020B0604020202020204" pitchFamily="34" charset="0"/>
                <a:cs typeface="Times New Roman" panose="02020603050405020304" pitchFamily="18" charset="0"/>
              </a:rPr>
              <a:t>Materiais e Métodos</a:t>
            </a: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91" name="CaixaDeTexto 17">
            <a:extLst>
              <a:ext uri="{FF2B5EF4-FFF2-40B4-BE49-F238E27FC236}">
                <a16:creationId xmlns:a16="http://schemas.microsoft.com/office/drawing/2014/main" id="{DA36E203-9DC2-7CF7-088E-185969464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56900" y="26003250"/>
            <a:ext cx="979488" cy="4079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/>
          </a:p>
        </p:txBody>
      </p:sp>
      <p:sp>
        <p:nvSpPr>
          <p:cNvPr id="3092" name="CaixaDeTexto 138">
            <a:extLst>
              <a:ext uri="{FF2B5EF4-FFF2-40B4-BE49-F238E27FC236}">
                <a16:creationId xmlns:a16="http://schemas.microsoft.com/office/drawing/2014/main" id="{CA9017FE-7508-765D-E696-613BFE03E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55813" y="21439188"/>
            <a:ext cx="979487" cy="4079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/>
          </a:p>
        </p:txBody>
      </p:sp>
      <p:sp>
        <p:nvSpPr>
          <p:cNvPr id="3093" name="CaixaDeTexto 3">
            <a:extLst>
              <a:ext uri="{FF2B5EF4-FFF2-40B4-BE49-F238E27FC236}">
                <a16:creationId xmlns:a16="http://schemas.microsoft.com/office/drawing/2014/main" id="{5DB77046-A006-00A5-AC46-0AEAD5961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" y="19914144"/>
            <a:ext cx="15093950" cy="440120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altLang="pt-BR" sz="4000" dirty="0"/>
              <a:t>Descreva brevemente seus materiais e métodos. </a:t>
            </a:r>
          </a:p>
          <a:p>
            <a:pPr algn="just">
              <a:defRPr/>
            </a:pPr>
            <a:endParaRPr lang="pt-BR" altLang="pt-BR" sz="4000" dirty="0"/>
          </a:p>
          <a:p>
            <a:pPr algn="just">
              <a:defRPr/>
            </a:pPr>
            <a:r>
              <a:rPr lang="pt-BR" altLang="pt-BR" sz="4000" dirty="0"/>
              <a:t>Arial 40, justificado.</a:t>
            </a:r>
          </a:p>
          <a:p>
            <a:pPr algn="just">
              <a:defRPr/>
            </a:pPr>
            <a:endParaRPr lang="pt-BR" altLang="pt-BR" sz="4000" dirty="0"/>
          </a:p>
          <a:p>
            <a:pPr algn="just">
              <a:defRPr/>
            </a:pPr>
            <a:r>
              <a:rPr lang="pt-BR" altLang="pt-BR" sz="4000" dirty="0">
                <a:highlight>
                  <a:srgbClr val="FFFF00"/>
                </a:highlight>
              </a:rPr>
              <a:t>MEDIDAS POSTER: 90 X 120 cm (poster acadêmico padrão)</a:t>
            </a:r>
          </a:p>
          <a:p>
            <a:pPr algn="just">
              <a:defRPr/>
            </a:pPr>
            <a:endParaRPr lang="pt-BR" altLang="pt-BR" sz="4000" dirty="0"/>
          </a:p>
          <a:p>
            <a:pPr algn="just">
              <a:defRPr/>
            </a:pPr>
            <a:endParaRPr lang="en-US" altLang="pt-BR" sz="4000" dirty="0"/>
          </a:p>
        </p:txBody>
      </p:sp>
      <p:sp>
        <p:nvSpPr>
          <p:cNvPr id="3094" name="CaixaDeTexto 8">
            <a:extLst>
              <a:ext uri="{FF2B5EF4-FFF2-40B4-BE49-F238E27FC236}">
                <a16:creationId xmlns:a16="http://schemas.microsoft.com/office/drawing/2014/main" id="{26CC73E8-41D9-E932-4580-91D3420C0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8288" y="28652788"/>
            <a:ext cx="153019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3600"/>
              <a:t>Órgãos de fomento e instituições.</a:t>
            </a:r>
          </a:p>
          <a:p>
            <a:pPr algn="just"/>
            <a:r>
              <a:rPr lang="pt-BR" altLang="pt-BR" sz="3600"/>
              <a:t>Arial 36, justificado ou logos.</a:t>
            </a:r>
            <a:endParaRPr lang="en-US" altLang="pt-BR" sz="3600"/>
          </a:p>
        </p:txBody>
      </p:sp>
      <p:sp>
        <p:nvSpPr>
          <p:cNvPr id="3095" name="CaixaDeTexto 19">
            <a:extLst>
              <a:ext uri="{FF2B5EF4-FFF2-40B4-BE49-F238E27FC236}">
                <a16:creationId xmlns:a16="http://schemas.microsoft.com/office/drawing/2014/main" id="{85B8C8FB-ECAC-C9C8-F465-4DE7184C7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59275" y="22004338"/>
            <a:ext cx="148399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pt-BR" sz="4000"/>
              <a:t>Descreva aqui as prinicipais conclusões do seu trabalho.</a:t>
            </a:r>
          </a:p>
          <a:p>
            <a:pPr algn="just"/>
            <a:endParaRPr lang="en-US" altLang="pt-BR" sz="4000"/>
          </a:p>
          <a:p>
            <a:pPr algn="just"/>
            <a:r>
              <a:rPr lang="en-US" altLang="pt-BR" sz="4000"/>
              <a:t>Arial 40, justificado.</a:t>
            </a:r>
          </a:p>
        </p:txBody>
      </p:sp>
      <p:sp>
        <p:nvSpPr>
          <p:cNvPr id="3096" name="CaixaDeTexto 3">
            <a:extLst>
              <a:ext uri="{FF2B5EF4-FFF2-40B4-BE49-F238E27FC236}">
                <a16:creationId xmlns:a16="http://schemas.microsoft.com/office/drawing/2014/main" id="{D8128B45-DFC6-E4A2-C291-76413B7A8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1850688"/>
            <a:ext cx="14897100" cy="686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4000"/>
              <a:t>Introdução deve ser breve, descrevendo os principais fundamentos do trabalho.</a:t>
            </a:r>
          </a:p>
          <a:p>
            <a:pPr algn="just"/>
            <a:r>
              <a:rPr lang="pt-BR" altLang="pt-BR" sz="4000"/>
              <a:t>As referências deverão ser citadas com números sobrescritos entre chaves. Exemplo: Atualmente, cerca de 30% das indústrias têxteis degradam seus corantes</a:t>
            </a:r>
            <a:r>
              <a:rPr lang="pt-BR" altLang="pt-BR" sz="4000" baseline="30000"/>
              <a:t>[1]</a:t>
            </a:r>
            <a:r>
              <a:rPr lang="pt-BR" altLang="pt-BR" sz="4000"/>
              <a:t>.</a:t>
            </a:r>
          </a:p>
          <a:p>
            <a:pPr algn="just"/>
            <a:endParaRPr lang="pt-BR" altLang="pt-BR" sz="4000"/>
          </a:p>
          <a:p>
            <a:pPr algn="just"/>
            <a:endParaRPr lang="pt-BR" altLang="pt-BR" sz="4000"/>
          </a:p>
          <a:p>
            <a:pPr algn="just"/>
            <a:r>
              <a:rPr lang="pt-BR" altLang="pt-BR" sz="4000"/>
              <a:t>Arial 40, justificado.</a:t>
            </a:r>
          </a:p>
          <a:p>
            <a:pPr algn="just"/>
            <a:endParaRPr lang="pt-BR" altLang="pt-BR" sz="4000"/>
          </a:p>
          <a:p>
            <a:pPr algn="just"/>
            <a:endParaRPr lang="pt-BR" altLang="pt-BR" sz="4000"/>
          </a:p>
          <a:p>
            <a:pPr algn="just"/>
            <a:endParaRPr lang="pt-BR" altLang="pt-BR" sz="4000"/>
          </a:p>
        </p:txBody>
      </p:sp>
      <p:sp>
        <p:nvSpPr>
          <p:cNvPr id="58" name="Retângulo 57">
            <a:extLst>
              <a:ext uri="{FF2B5EF4-FFF2-40B4-BE49-F238E27FC236}">
                <a16:creationId xmlns:a16="http://schemas.microsoft.com/office/drawing/2014/main" id="{00479999-B1A7-C463-5ADF-F92947C9FAEC}"/>
              </a:ext>
            </a:extLst>
          </p:cNvPr>
          <p:cNvSpPr/>
          <p:nvPr/>
        </p:nvSpPr>
        <p:spPr>
          <a:xfrm>
            <a:off x="16944975" y="21124863"/>
            <a:ext cx="15138400" cy="5487987"/>
          </a:xfrm>
          <a:prstGeom prst="rect">
            <a:avLst/>
          </a:prstGeom>
          <a:noFill/>
          <a:ln w="57150">
            <a:solidFill>
              <a:schemeClr val="tx1"/>
            </a:solidFill>
            <a:prstDash val="sysDash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2" name="Rectangle 10">
            <a:extLst>
              <a:ext uri="{FF2B5EF4-FFF2-40B4-BE49-F238E27FC236}">
                <a16:creationId xmlns:a16="http://schemas.microsoft.com/office/drawing/2014/main" id="{48FCB562-525A-1278-599E-7356DF24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8850" y="34204275"/>
            <a:ext cx="16086138" cy="720248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indent="128588"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defTabSz="914400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pt-BR" sz="3000" dirty="0">
                <a:latin typeface="Times" panose="02020603050405020304" pitchFamily="18" charset="0"/>
                <a:cs typeface="Times" panose="02020603050405020304" pitchFamily="18" charset="0"/>
              </a:rPr>
              <a:t>_____________________</a:t>
            </a:r>
            <a:endParaRPr lang="pt-BR" altLang="pt-BR" sz="30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indent="0">
              <a:buFont typeface="Arial" panose="020B0604020202020204" pitchFamily="34" charset="0"/>
              <a:buNone/>
              <a:defRPr/>
            </a:pPr>
            <a:r>
              <a:rPr lang="en-US" altLang="pt-BR" sz="3000" baseline="30000" dirty="0">
                <a:latin typeface="Arial" panose="020B0604020202020204" pitchFamily="34" charset="0"/>
              </a:rPr>
              <a:t>[1] </a:t>
            </a:r>
            <a:r>
              <a:rPr lang="pt-BR" sz="3000" dirty="0">
                <a:latin typeface="Arial" panose="020B0604020202020204" pitchFamily="34" charset="0"/>
              </a:rPr>
              <a:t>Para artigos em revistas: R. </a:t>
            </a:r>
            <a:r>
              <a:rPr lang="pt-BR" sz="3000" dirty="0" err="1">
                <a:latin typeface="Arial" panose="020B0604020202020204" pitchFamily="34" charset="0"/>
              </a:rPr>
              <a:t>Ling</a:t>
            </a:r>
            <a:r>
              <a:rPr lang="pt-BR" sz="3000" dirty="0">
                <a:latin typeface="Arial" panose="020B0604020202020204" pitchFamily="34" charset="0"/>
              </a:rPr>
              <a:t>; M. Yoshida; P.S. Mariano, </a:t>
            </a:r>
            <a:r>
              <a:rPr lang="pt-BR" sz="3000" i="1" dirty="0">
                <a:latin typeface="Arial" panose="020B0604020202020204" pitchFamily="34" charset="0"/>
              </a:rPr>
              <a:t>J. Org. </a:t>
            </a:r>
            <a:r>
              <a:rPr lang="pt-BR" sz="3000" i="1" dirty="0" err="1">
                <a:latin typeface="Arial" panose="020B0604020202020204" pitchFamily="34" charset="0"/>
              </a:rPr>
              <a:t>Chem</a:t>
            </a:r>
            <a:r>
              <a:rPr lang="pt-BR" sz="3000" i="1" dirty="0">
                <a:latin typeface="Arial" panose="020B0604020202020204" pitchFamily="34" charset="0"/>
              </a:rPr>
              <a:t>.</a:t>
            </a:r>
            <a:r>
              <a:rPr lang="pt-BR" sz="3000" dirty="0">
                <a:latin typeface="Arial" panose="020B0604020202020204" pitchFamily="34" charset="0"/>
              </a:rPr>
              <a:t> </a:t>
            </a:r>
            <a:r>
              <a:rPr lang="pt-BR" sz="3000" b="1" dirty="0">
                <a:latin typeface="Arial" panose="020B0604020202020204" pitchFamily="34" charset="0"/>
              </a:rPr>
              <a:t>1996,</a:t>
            </a:r>
            <a:r>
              <a:rPr lang="pt-BR" sz="3000" i="1" dirty="0">
                <a:latin typeface="Arial" panose="020B0604020202020204" pitchFamily="34" charset="0"/>
              </a:rPr>
              <a:t> 61,</a:t>
            </a:r>
            <a:r>
              <a:rPr lang="pt-BR" sz="3000" dirty="0">
                <a:latin typeface="Arial" panose="020B0604020202020204" pitchFamily="34" charset="0"/>
              </a:rPr>
              <a:t> 4439-4445.</a:t>
            </a:r>
            <a:r>
              <a:rPr lang="pt-BR" sz="3000" b="1" dirty="0">
                <a:latin typeface="Arial" panose="020B0604020202020204" pitchFamily="34" charset="0"/>
              </a:rPr>
              <a:t> </a:t>
            </a:r>
            <a:endParaRPr lang="en-US" sz="3000" dirty="0">
              <a:latin typeface="Arial" panose="020B0604020202020204" pitchFamily="34" charset="0"/>
            </a:endParaRPr>
          </a:p>
          <a:p>
            <a:pPr indent="0">
              <a:buFont typeface="Arial" panose="020B0604020202020204" pitchFamily="34" charset="0"/>
              <a:buNone/>
              <a:defRPr/>
            </a:pPr>
            <a:r>
              <a:rPr lang="en-US" altLang="pt-BR" sz="3000" baseline="30000" dirty="0">
                <a:latin typeface="Arial" panose="020B0604020202020204" pitchFamily="34" charset="0"/>
              </a:rPr>
              <a:t>[2] </a:t>
            </a:r>
            <a:r>
              <a:rPr lang="pt-BR" sz="3000" dirty="0">
                <a:latin typeface="Arial" panose="020B0604020202020204" pitchFamily="34" charset="0"/>
              </a:rPr>
              <a:t>Para teses: F. H. Dutra, Tese de Doutorado, Universidade Federal do Rio Grande do Sul, 1995.</a:t>
            </a:r>
            <a:endParaRPr lang="en-US" sz="3000" dirty="0">
              <a:latin typeface="Arial" panose="020B0604020202020204" pitchFamily="34" charset="0"/>
            </a:endParaRPr>
          </a:p>
          <a:p>
            <a:pPr indent="0">
              <a:buFont typeface="Arial" panose="020B0604020202020204" pitchFamily="34" charset="0"/>
              <a:buNone/>
              <a:defRPr/>
            </a:pPr>
            <a:r>
              <a:rPr lang="en-US" altLang="pt-BR" sz="3000" baseline="30000" dirty="0">
                <a:latin typeface="Arial" panose="020B0604020202020204" pitchFamily="34" charset="0"/>
              </a:rPr>
              <a:t>[3] </a:t>
            </a:r>
            <a:r>
              <a:rPr lang="en-US" sz="3000" dirty="0">
                <a:latin typeface="Arial" panose="020B0604020202020204" pitchFamily="34" charset="0"/>
              </a:rPr>
              <a:t>Para </a:t>
            </a:r>
            <a:r>
              <a:rPr lang="en-US" sz="3000" dirty="0" err="1">
                <a:latin typeface="Arial" panose="020B0604020202020204" pitchFamily="34" charset="0"/>
              </a:rPr>
              <a:t>livros</a:t>
            </a:r>
            <a:r>
              <a:rPr lang="en-US" sz="3000" dirty="0">
                <a:latin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</a:rPr>
              <a:t>sem</a:t>
            </a:r>
            <a:r>
              <a:rPr lang="en-US" sz="3000" dirty="0">
                <a:latin typeface="Arial" panose="020B0604020202020204" pitchFamily="34" charset="0"/>
              </a:rPr>
              <a:t> editor: E. Haslam, </a:t>
            </a:r>
            <a:r>
              <a:rPr lang="en-US" sz="3000" i="1" dirty="0">
                <a:latin typeface="Arial" panose="020B0604020202020204" pitchFamily="34" charset="0"/>
              </a:rPr>
              <a:t>Shikimic Acid Metabolism and Metabolites, </a:t>
            </a:r>
            <a:r>
              <a:rPr lang="en-US" sz="3000" dirty="0">
                <a:latin typeface="Arial" panose="020B0604020202020204" pitchFamily="34" charset="0"/>
              </a:rPr>
              <a:t>John Wiley &amp; Sons, New York, 1993.</a:t>
            </a:r>
          </a:p>
          <a:p>
            <a:pPr indent="0">
              <a:buFont typeface="Arial" panose="020B0604020202020204" pitchFamily="34" charset="0"/>
              <a:buNone/>
              <a:defRPr/>
            </a:pPr>
            <a:r>
              <a:rPr lang="en-US" altLang="pt-BR" sz="3000" baseline="30000" dirty="0">
                <a:latin typeface="Arial" panose="020B0604020202020204" pitchFamily="34" charset="0"/>
              </a:rPr>
              <a:t>[4] </a:t>
            </a:r>
            <a:r>
              <a:rPr lang="en-US" sz="3000" dirty="0">
                <a:latin typeface="Arial" panose="020B0604020202020204" pitchFamily="34" charset="0"/>
              </a:rPr>
              <a:t>Para </a:t>
            </a:r>
            <a:r>
              <a:rPr lang="en-US" sz="3000" dirty="0" err="1">
                <a:latin typeface="Arial" panose="020B0604020202020204" pitchFamily="34" charset="0"/>
              </a:rPr>
              <a:t>livro</a:t>
            </a:r>
            <a:r>
              <a:rPr lang="en-US" sz="3000" dirty="0">
                <a:latin typeface="Arial" panose="020B0604020202020204" pitchFamily="34" charset="0"/>
              </a:rPr>
              <a:t> com editor: J. G. Buchanan; H. Z. Sable in </a:t>
            </a:r>
            <a:r>
              <a:rPr lang="en-US" sz="3000" i="1" dirty="0">
                <a:latin typeface="Arial" panose="020B0604020202020204" pitchFamily="34" charset="0"/>
              </a:rPr>
              <a:t>Selective Organic Transformations, </a:t>
            </a:r>
            <a:r>
              <a:rPr lang="en-US" sz="3000" dirty="0">
                <a:latin typeface="Arial" panose="020B0604020202020204" pitchFamily="34" charset="0"/>
              </a:rPr>
              <a:t>B. S. </a:t>
            </a:r>
            <a:r>
              <a:rPr lang="en-US" sz="3000" dirty="0" err="1">
                <a:latin typeface="Arial" panose="020B0604020202020204" pitchFamily="34" charset="0"/>
              </a:rPr>
              <a:t>Thyagarajan</a:t>
            </a:r>
            <a:r>
              <a:rPr lang="en-US" sz="3000" dirty="0">
                <a:latin typeface="Arial" panose="020B0604020202020204" pitchFamily="34" charset="0"/>
              </a:rPr>
              <a:t>, Ed.; Wiley-</a:t>
            </a:r>
            <a:r>
              <a:rPr lang="en-US" sz="3000" dirty="0" err="1">
                <a:latin typeface="Arial" panose="020B0604020202020204" pitchFamily="34" charset="0"/>
              </a:rPr>
              <a:t>Interscience</a:t>
            </a:r>
            <a:r>
              <a:rPr lang="en-US" sz="3000" dirty="0">
                <a:latin typeface="Arial" panose="020B0604020202020204" pitchFamily="34" charset="0"/>
              </a:rPr>
              <a:t>, New York, </a:t>
            </a:r>
            <a:r>
              <a:rPr lang="en-US" sz="3000" b="1" dirty="0">
                <a:latin typeface="Arial" panose="020B0604020202020204" pitchFamily="34" charset="0"/>
              </a:rPr>
              <a:t>1972</a:t>
            </a:r>
            <a:r>
              <a:rPr lang="en-US" sz="3000" dirty="0">
                <a:latin typeface="Arial" panose="020B0604020202020204" pitchFamily="34" charset="0"/>
              </a:rPr>
              <a:t>; Vol. 2, 1-95.</a:t>
            </a:r>
          </a:p>
          <a:p>
            <a:pPr indent="0">
              <a:buFont typeface="Arial" panose="020B0604020202020204" pitchFamily="34" charset="0"/>
              <a:buNone/>
              <a:defRPr/>
            </a:pPr>
            <a:r>
              <a:rPr lang="en-US" altLang="pt-BR" sz="3000" baseline="30000" dirty="0">
                <a:latin typeface="Arial" panose="020B0604020202020204" pitchFamily="34" charset="0"/>
              </a:rPr>
              <a:t>[5] </a:t>
            </a:r>
            <a:r>
              <a:rPr lang="en-US" sz="3000" dirty="0">
                <a:latin typeface="Arial" panose="020B0604020202020204" pitchFamily="34" charset="0"/>
              </a:rPr>
              <a:t>Para </a:t>
            </a:r>
            <a:r>
              <a:rPr lang="en-US" sz="3000" dirty="0" err="1">
                <a:latin typeface="Arial" panose="020B0604020202020204" pitchFamily="34" charset="0"/>
              </a:rPr>
              <a:t>patentes</a:t>
            </a:r>
            <a:r>
              <a:rPr lang="en-US" sz="3000" dirty="0">
                <a:latin typeface="Arial" panose="020B0604020202020204" pitchFamily="34" charset="0"/>
              </a:rPr>
              <a:t>: F. R. Lyle, U.S. Patent 5 973 257, 1985; </a:t>
            </a:r>
            <a:r>
              <a:rPr lang="en-US" sz="3000" i="1" dirty="0">
                <a:latin typeface="Arial" panose="020B0604020202020204" pitchFamily="34" charset="0"/>
              </a:rPr>
              <a:t>Chem. </a:t>
            </a:r>
            <a:r>
              <a:rPr lang="en-US" sz="3000" i="1" dirty="0" err="1">
                <a:latin typeface="Arial" panose="020B0604020202020204" pitchFamily="34" charset="0"/>
              </a:rPr>
              <a:t>Abstr</a:t>
            </a:r>
            <a:r>
              <a:rPr lang="en-US" sz="3000" i="1" dirty="0">
                <a:latin typeface="Arial" panose="020B0604020202020204" pitchFamily="34" charset="0"/>
              </a:rPr>
              <a:t>.</a:t>
            </a:r>
            <a:r>
              <a:rPr lang="en-US" sz="3000" dirty="0">
                <a:latin typeface="Arial" panose="020B0604020202020204" pitchFamily="34" charset="0"/>
              </a:rPr>
              <a:t> </a:t>
            </a:r>
            <a:r>
              <a:rPr lang="en-US" sz="3000" b="1" dirty="0">
                <a:latin typeface="Arial" panose="020B0604020202020204" pitchFamily="34" charset="0"/>
              </a:rPr>
              <a:t>1985</a:t>
            </a:r>
            <a:r>
              <a:rPr lang="en-US" sz="3000" dirty="0">
                <a:latin typeface="Arial" panose="020B0604020202020204" pitchFamily="34" charset="0"/>
              </a:rPr>
              <a:t>, </a:t>
            </a:r>
            <a:r>
              <a:rPr lang="en-US" sz="3000" i="1" dirty="0">
                <a:latin typeface="Arial" panose="020B0604020202020204" pitchFamily="34" charset="0"/>
              </a:rPr>
              <a:t>65</a:t>
            </a:r>
            <a:r>
              <a:rPr lang="en-US" sz="3000" dirty="0">
                <a:latin typeface="Arial" panose="020B0604020202020204" pitchFamily="34" charset="0"/>
              </a:rPr>
              <a:t>, 2870.</a:t>
            </a:r>
          </a:p>
          <a:p>
            <a:pPr indent="0">
              <a:buFont typeface="Arial" panose="020B0604020202020204" pitchFamily="34" charset="0"/>
              <a:buNone/>
              <a:defRPr/>
            </a:pPr>
            <a:r>
              <a:rPr lang="en-US" altLang="pt-BR" sz="3000" baseline="30000" dirty="0">
                <a:latin typeface="Arial" panose="020B0604020202020204" pitchFamily="34" charset="0"/>
              </a:rPr>
              <a:t>[6’] </a:t>
            </a:r>
            <a:r>
              <a:rPr lang="pt-BR" sz="3000" dirty="0">
                <a:latin typeface="Arial" panose="020B0604020202020204" pitchFamily="34" charset="0"/>
              </a:rPr>
              <a:t>Para anais de congressos: O. Barbosa in Anais do 10</a:t>
            </a:r>
            <a:r>
              <a:rPr lang="pt-BR" sz="3000" baseline="30000" dirty="0">
                <a:latin typeface="Arial" panose="020B0604020202020204" pitchFamily="34" charset="0"/>
              </a:rPr>
              <a:t>o</a:t>
            </a:r>
            <a:r>
              <a:rPr lang="pt-BR" sz="3000" dirty="0">
                <a:latin typeface="Arial" panose="020B0604020202020204" pitchFamily="34" charset="0"/>
              </a:rPr>
              <a:t> Congresso Brasileiro de Química, São Paulo, 1999, Vol. 1, 343-348.</a:t>
            </a:r>
            <a:endParaRPr lang="en-US" sz="3000" dirty="0">
              <a:latin typeface="Arial" panose="020B0604020202020204" pitchFamily="34" charset="0"/>
            </a:endParaRPr>
          </a:p>
          <a:p>
            <a:pPr indent="0" algn="just">
              <a:buFont typeface="Arial" panose="020B0604020202020204" pitchFamily="34" charset="0"/>
              <a:buNone/>
              <a:defRPr/>
            </a:pPr>
            <a:endParaRPr lang="pt-BR" sz="30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just" defTabSz="914400">
              <a:spcBef>
                <a:spcPct val="0"/>
              </a:spcBef>
              <a:buFontTx/>
              <a:buNone/>
              <a:defRPr/>
            </a:pPr>
            <a:endParaRPr lang="en-US" altLang="pt-BR" sz="30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54" name="Retângulo 53">
            <a:extLst>
              <a:ext uri="{FF2B5EF4-FFF2-40B4-BE49-F238E27FC236}">
                <a16:creationId xmlns:a16="http://schemas.microsoft.com/office/drawing/2014/main" id="{FA5D0800-ACAC-107D-1537-CC90FFD4A63F}"/>
              </a:ext>
            </a:extLst>
          </p:cNvPr>
          <p:cNvSpPr/>
          <p:nvPr/>
        </p:nvSpPr>
        <p:spPr>
          <a:xfrm flipV="1">
            <a:off x="198438" y="26612850"/>
            <a:ext cx="15224125" cy="15295563"/>
          </a:xfrm>
          <a:prstGeom prst="rect">
            <a:avLst/>
          </a:prstGeom>
          <a:noFill/>
          <a:ln w="57150">
            <a:solidFill>
              <a:schemeClr val="tx1"/>
            </a:solidFill>
            <a:prstDash val="sysDash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00" name="Rectangle 8">
            <a:extLst>
              <a:ext uri="{FF2B5EF4-FFF2-40B4-BE49-F238E27FC236}">
                <a16:creationId xmlns:a16="http://schemas.microsoft.com/office/drawing/2014/main" id="{E8DBC68F-D39B-AE8A-15A1-3D820B7E5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3" y="25449213"/>
            <a:ext cx="15222537" cy="874712"/>
          </a:xfrm>
          <a:prstGeom prst="rect">
            <a:avLst/>
          </a:prstGeom>
          <a:solidFill>
            <a:srgbClr val="FECC2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3958" rIns="82524" anchor="ctr">
            <a:spAutoFit/>
          </a:bodyPr>
          <a:lstStyle>
            <a:lvl1pPr indent="128588">
              <a:spcBef>
                <a:spcPct val="20000"/>
              </a:spcBef>
              <a:buFont typeface="Arial" panose="020B0604020202020204" pitchFamily="34" charset="0"/>
              <a:buChar char="•"/>
              <a:defRPr sz="14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pt-BR" altLang="pt-BR" sz="5000" b="1">
                <a:latin typeface="Arial" panose="020B0604020202020204" pitchFamily="34" charset="0"/>
                <a:cs typeface="Times New Roman" panose="02020603050405020304" pitchFamily="18" charset="0"/>
              </a:rPr>
              <a:t>Resultados e Discussão</a:t>
            </a:r>
            <a:endParaRPr lang="pt-BR" altLang="pt-BR" sz="50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01" name="CaixaDeTexto 55">
            <a:extLst>
              <a:ext uri="{FF2B5EF4-FFF2-40B4-BE49-F238E27FC236}">
                <a16:creationId xmlns:a16="http://schemas.microsoft.com/office/drawing/2014/main" id="{95D8C406-64D5-6D10-C154-81E6D56D9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26828750"/>
            <a:ext cx="1483995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4000"/>
              <a:t>Os resultados e discussão devem ser detalhados e apresentar os principais resultados obtidos para o trabalho.</a:t>
            </a:r>
          </a:p>
          <a:p>
            <a:pPr algn="just"/>
            <a:endParaRPr lang="pt-BR" altLang="pt-BR" sz="4000"/>
          </a:p>
          <a:p>
            <a:pPr algn="just"/>
            <a:r>
              <a:rPr lang="pt-BR" altLang="pt-BR" sz="4000"/>
              <a:t>Arial 40, justificado.</a:t>
            </a:r>
          </a:p>
          <a:p>
            <a:pPr algn="just"/>
            <a:endParaRPr lang="pt-BR" altLang="pt-BR" sz="4000"/>
          </a:p>
          <a:p>
            <a:pPr algn="just"/>
            <a:r>
              <a:rPr lang="pt-BR" altLang="pt-BR" sz="4000"/>
              <a:t>OBS: caso seu trabalho seja um projeto de mestrado/doutorado, mudar o subtítulo dessa sessão para “Resultados Esperados”.</a:t>
            </a:r>
          </a:p>
        </p:txBody>
      </p:sp>
      <p:pic>
        <p:nvPicPr>
          <p:cNvPr id="3102" name="Picture 126" descr="Resultado de imagem para quimica">
            <a:extLst>
              <a:ext uri="{FF2B5EF4-FFF2-40B4-BE49-F238E27FC236}">
                <a16:creationId xmlns:a16="http://schemas.microsoft.com/office/drawing/2014/main" id="{5B176CDB-E348-A730-BD30-BE2DDD317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55"/>
          <a:stretch>
            <a:fillRect/>
          </a:stretch>
        </p:blipFill>
        <p:spPr bwMode="auto">
          <a:xfrm>
            <a:off x="3582988" y="32134175"/>
            <a:ext cx="7929562" cy="681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03" name="CaixaDeTexto 14">
            <a:extLst>
              <a:ext uri="{FF2B5EF4-FFF2-40B4-BE49-F238E27FC236}">
                <a16:creationId xmlns:a16="http://schemas.microsoft.com/office/drawing/2014/main" id="{6F3B6913-DA3D-E5DC-0067-E43745B8C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3638" y="39198550"/>
            <a:ext cx="107108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3200" b="1"/>
              <a:t>Figura 1</a:t>
            </a:r>
            <a:r>
              <a:rPr lang="pt-BR" altLang="pt-BR" sz="3200"/>
              <a:t>. Inserir legenda da figura em Arial 32, justificado</a:t>
            </a:r>
          </a:p>
        </p:txBody>
      </p:sp>
      <p:graphicFrame>
        <p:nvGraphicFramePr>
          <p:cNvPr id="15" name="Tabela 15">
            <a:extLst>
              <a:ext uri="{FF2B5EF4-FFF2-40B4-BE49-F238E27FC236}">
                <a16:creationId xmlns:a16="http://schemas.microsoft.com/office/drawing/2014/main" id="{09614FD2-6D4B-1710-348B-05B61070079E}"/>
              </a:ext>
            </a:extLst>
          </p:cNvPr>
          <p:cNvGraphicFramePr>
            <a:graphicFrameLocks noGrp="1"/>
          </p:cNvGraphicFramePr>
          <p:nvPr/>
        </p:nvGraphicFramePr>
        <p:xfrm>
          <a:off x="17840325" y="12358688"/>
          <a:ext cx="13309600" cy="5303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1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1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1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6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25959"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5959"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5959"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5959"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/>
                    </a:p>
                  </a:txBody>
                  <a:tcPr marL="91450" marR="91450" marT="45712" marB="4571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100" dirty="0"/>
                    </a:p>
                  </a:txBody>
                  <a:tcPr marL="91450" marR="91450" marT="45712" marB="45712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34" name="CaixaDeTexto 4">
            <a:extLst>
              <a:ext uri="{FF2B5EF4-FFF2-40B4-BE49-F238E27FC236}">
                <a16:creationId xmlns:a16="http://schemas.microsoft.com/office/drawing/2014/main" id="{98625B9B-511B-770F-F924-837196AED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125" y="11461750"/>
            <a:ext cx="84201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pt-BR" altLang="pt-BR" sz="3200" b="1"/>
              <a:t>Tabela 1</a:t>
            </a:r>
            <a:r>
              <a:rPr lang="pt-BR" altLang="pt-BR" sz="3200"/>
              <a:t>. Título da tabela. Arial 32, justificado</a:t>
            </a:r>
            <a:endParaRPr lang="en-US" altLang="pt-BR" sz="3200"/>
          </a:p>
        </p:txBody>
      </p:sp>
      <p:sp>
        <p:nvSpPr>
          <p:cNvPr id="3135" name="CaixaDeTexto 4">
            <a:extLst>
              <a:ext uri="{FF2B5EF4-FFF2-40B4-BE49-F238E27FC236}">
                <a16:creationId xmlns:a16="http://schemas.microsoft.com/office/drawing/2014/main" id="{07DC3450-969E-8AF0-FDD3-77EDB84C2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15563" y="18129250"/>
            <a:ext cx="3027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pt-BR" altLang="pt-BR" sz="3200" b="1"/>
              <a:t>Fonte: </a:t>
            </a:r>
            <a:r>
              <a:rPr lang="pt-BR" altLang="pt-BR" sz="3200"/>
              <a:t>Autor(a)</a:t>
            </a:r>
            <a:endParaRPr lang="en-US" altLang="pt-BR" sz="3200"/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54680198-A959-ACCC-28C0-8ED51AE44AD2}"/>
              </a:ext>
            </a:extLst>
          </p:cNvPr>
          <p:cNvCxnSpPr/>
          <p:nvPr/>
        </p:nvCxnSpPr>
        <p:spPr>
          <a:xfrm>
            <a:off x="-19050" y="4409806"/>
            <a:ext cx="32423100" cy="0"/>
          </a:xfrm>
          <a:prstGeom prst="line">
            <a:avLst/>
          </a:prstGeom>
          <a:ln w="130175">
            <a:solidFill>
              <a:srgbClr val="FECC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7" name="CaixaDeTexto 7">
            <a:extLst>
              <a:ext uri="{FF2B5EF4-FFF2-40B4-BE49-F238E27FC236}">
                <a16:creationId xmlns:a16="http://schemas.microsoft.com/office/drawing/2014/main" id="{B5689EAE-6067-629F-5902-B4DA2D178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2359263"/>
            <a:ext cx="2852737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altLang="en-US" sz="3500" b="1">
                <a:solidFill>
                  <a:srgbClr val="FECC29"/>
                </a:solidFill>
              </a:rPr>
              <a:t>UNICENTRO</a:t>
            </a:r>
          </a:p>
        </p:txBody>
      </p:sp>
      <p:sp>
        <p:nvSpPr>
          <p:cNvPr id="3138" name="CaixaDeTexto 40">
            <a:extLst>
              <a:ext uri="{FF2B5EF4-FFF2-40B4-BE49-F238E27FC236}">
                <a16:creationId xmlns:a16="http://schemas.microsoft.com/office/drawing/2014/main" id="{667BB929-AA2A-902A-779D-AC9ED0700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6103" y="42359263"/>
            <a:ext cx="989886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/>
          <a:p>
            <a:r>
              <a:rPr lang="pt-BR" altLang="en-US" sz="3500" b="1" dirty="0">
                <a:solidFill>
                  <a:srgbClr val="FECC29"/>
                </a:solidFill>
                <a:latin typeface="Arial"/>
                <a:cs typeface="Arial"/>
              </a:rPr>
              <a:t>23 a 15 de outubro de 2024, Guarapuava – PR</a:t>
            </a:r>
          </a:p>
        </p:txBody>
      </p:sp>
      <p:pic>
        <p:nvPicPr>
          <p:cNvPr id="3140" name="Picture 91" descr="Programa de Pós-Graduação em Química Aplicada | Unicentro de todos, para  todos.">
            <a:extLst>
              <a:ext uri="{FF2B5EF4-FFF2-40B4-BE49-F238E27FC236}">
                <a16:creationId xmlns:a16="http://schemas.microsoft.com/office/drawing/2014/main" id="{C1D1A0A9-92FE-6A41-C1F5-4642FC2BD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9334" y="42187794"/>
            <a:ext cx="2790825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604E07A5-0447-0CAE-20C5-12A9134CA4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8" y="-214519"/>
            <a:ext cx="32417049" cy="45686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indent="128588" algn="just" defTabSz="914400" eaLnBrk="0" fontAlgn="base" hangingPunct="0">
          <a:spcBef>
            <a:spcPct val="0"/>
          </a:spcBef>
          <a:spcAft>
            <a:spcPct val="0"/>
          </a:spcAft>
          <a:defRPr kumimoji="0" sz="5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Times New Roman" pitchFamily="18" charset="0"/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462</Words>
  <Application>Microsoft Office PowerPoint</Application>
  <PresentationFormat>Personalizar</PresentationFormat>
  <Paragraphs>49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Sarah Cebulski</cp:lastModifiedBy>
  <cp:revision>119</cp:revision>
  <dcterms:created xsi:type="dcterms:W3CDTF">2014-04-25T02:37:34Z</dcterms:created>
  <dcterms:modified xsi:type="dcterms:W3CDTF">2024-10-01T18:26:21Z</dcterms:modified>
</cp:coreProperties>
</file>